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15"/>
  </p:handoutMasterIdLst>
  <p:sldIdLst>
    <p:sldId id="375" r:id="rId2"/>
    <p:sldId id="535" r:id="rId3"/>
    <p:sldId id="536" r:id="rId4"/>
    <p:sldId id="537" r:id="rId5"/>
    <p:sldId id="538" r:id="rId6"/>
    <p:sldId id="539" r:id="rId7"/>
    <p:sldId id="540" r:id="rId8"/>
    <p:sldId id="541" r:id="rId9"/>
    <p:sldId id="542" r:id="rId10"/>
    <p:sldId id="543" r:id="rId11"/>
    <p:sldId id="544" r:id="rId12"/>
    <p:sldId id="545" r:id="rId13"/>
    <p:sldId id="38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1F95B9-84DF-41F7-976E-6BCC3C11468B}" v="49" dt="2022-12-12T15:06:57.7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876" autoAdjust="0"/>
    <p:restoredTop sz="94993" autoAdjust="0"/>
  </p:normalViewPr>
  <p:slideViewPr>
    <p:cSldViewPr snapToGrid="0" snapToObjects="1">
      <p:cViewPr varScale="1">
        <p:scale>
          <a:sx n="112" d="100"/>
          <a:sy n="112" d="100"/>
        </p:scale>
        <p:origin x="348" y="9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5/14/2023</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5/14/2023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5/14/2023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5/14/2023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5/14/2023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5/14/2023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5/14/2023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5/14/2023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5/14/2023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5/14/2023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5/14/2023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5/14/2023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5/14/2023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5/14/2023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5/14/2023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5/14/2023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5/14/2023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5/14/2023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5/14/2023</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6.png"/><Relationship Id="rId4" Type="http://schemas.openxmlformats.org/officeDocument/2006/relationships/customXml" Target="../ink/ink9.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6.png"/><Relationship Id="rId4" Type="http://schemas.openxmlformats.org/officeDocument/2006/relationships/customXml" Target="../ink/ink10.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6.png"/><Relationship Id="rId4" Type="http://schemas.openxmlformats.org/officeDocument/2006/relationships/customXml" Target="../ink/ink11.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customXml" Target="../ink/ink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customXml" Target="../ink/ink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customXml" Target="../ink/ink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customXml" Target="../ink/ink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customXml" Target="../ink/ink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customXml" Target="../ink/ink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customXml" Target="../ink/ink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6.png"/><Relationship Id="rId4" Type="http://schemas.openxmlformats.org/officeDocument/2006/relationships/customXml" Target="../ink/ink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לחומרה ווירטואליזציה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rPr>
              <a:t>מחשוב ענן</a:t>
            </a:r>
          </a:p>
          <a:p>
            <a:pPr marL="0" indent="0" algn="r" rtl="1">
              <a:lnSpc>
                <a:spcPct val="150000"/>
              </a:lnSpc>
              <a:buNone/>
            </a:pPr>
            <a:r>
              <a:rPr lang="he-IL" sz="1200" b="1" dirty="0">
                <a:latin typeface="Calibri" panose="020F0502020204030204" pitchFamily="34" charset="0"/>
              </a:rPr>
              <a:t>פרטי, ציבורי או משולב?</a:t>
            </a:r>
          </a:p>
          <a:p>
            <a:pPr marL="0" indent="0" algn="r" rtl="1">
              <a:lnSpc>
                <a:spcPct val="150000"/>
              </a:lnSpc>
              <a:buNone/>
            </a:pPr>
            <a:r>
              <a:rPr lang="he-IL" sz="1200" dirty="0">
                <a:latin typeface="Calibri" panose="020F0502020204030204" pitchFamily="34" charset="0"/>
              </a:rPr>
              <a:t>סוג חלוקה נוסף של שירותי מחשוב ענן נוגעת למי שחולק את שירותי הענן:</a:t>
            </a:r>
          </a:p>
          <a:p>
            <a:pPr marL="0" indent="0" algn="r" rtl="1">
              <a:lnSpc>
                <a:spcPct val="150000"/>
              </a:lnSpc>
              <a:buNone/>
            </a:pPr>
            <a:r>
              <a:rPr lang="he-IL" sz="1200" b="1" dirty="0">
                <a:latin typeface="Calibri" panose="020F0502020204030204" pitchFamily="34" charset="0"/>
              </a:rPr>
              <a:t>ענן פרטי</a:t>
            </a:r>
            <a:r>
              <a:rPr lang="he-IL" sz="1200" dirty="0">
                <a:latin typeface="Calibri" panose="020F0502020204030204" pitchFamily="34" charset="0"/>
              </a:rPr>
              <a:t> – ענן שכל כולו מיועד לשימוש של ארגון בודד. הענן יכול להיות ממוקם בארגון עצמו ומנוהל על ידי איש הארגון או מחוץ לו (ספק חיצוני) ומנוהל על ידי איש הארגון או אנשי מקצוע מטעם ספק השירות.</a:t>
            </a:r>
          </a:p>
          <a:p>
            <a:pPr marL="0" indent="0" algn="r" rtl="1">
              <a:lnSpc>
                <a:spcPct val="150000"/>
              </a:lnSpc>
              <a:buNone/>
            </a:pPr>
            <a:r>
              <a:rPr lang="he-IL" sz="1200" b="1" dirty="0">
                <a:latin typeface="Calibri" panose="020F0502020204030204" pitchFamily="34" charset="0"/>
              </a:rPr>
              <a:t>ענן ציבורי </a:t>
            </a:r>
            <a:r>
              <a:rPr lang="he-IL" sz="1200" dirty="0">
                <a:latin typeface="Calibri" panose="020F0502020204030204" pitchFamily="34" charset="0"/>
              </a:rPr>
              <a:t>– ענן המספק למשתמשים רבים את השירותים שלו. לרוב, שירותי ענן זה זולים במידה ניכרת משירותי הענן הפרטי (וכך גם העלויות הכרוכות בהם), אבל ארגונים הזקוקים לשליטה במשאבים, באבטחה ובמהירות הרשת עלולים שלא למצוא בהם תועלת.</a:t>
            </a:r>
          </a:p>
          <a:p>
            <a:pPr marL="0" indent="0" algn="r" rtl="1">
              <a:lnSpc>
                <a:spcPct val="150000"/>
              </a:lnSpc>
              <a:buNone/>
            </a:pPr>
            <a:r>
              <a:rPr lang="he-IL" sz="1200" b="1" dirty="0">
                <a:latin typeface="Calibri" panose="020F0502020204030204" pitchFamily="34" charset="0"/>
              </a:rPr>
              <a:t>ענן היברידי </a:t>
            </a:r>
            <a:r>
              <a:rPr lang="he-IL" sz="1200" dirty="0">
                <a:latin typeface="Calibri" panose="020F0502020204030204" pitchFamily="34" charset="0"/>
              </a:rPr>
              <a:t>– ענן זה מהווה שילוב של שירותי ענן ציבורי וענן פרטי, כאשר, לרוב, מרבית משאבי הארגון ממוקמים על הענן הפרטי של הארגון, אבל חלקים ממנו משתמשים בענן ציבורי. ענן זה מהווה פתרון לארגונים הזקוקים למשאבים נוספים ומנסים לחסוך בעלויותיהם, לארגונים הפועלים בשת”פים עם גורמים הזקוקים לגישה למידע ואינם רוצים לאפשר גישה ללב-ליבו של הארגון.</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4" name="Picture 2">
            <a:extLst>
              <a:ext uri="{FF2B5EF4-FFF2-40B4-BE49-F238E27FC236}">
                <a16:creationId xmlns:a16="http://schemas.microsoft.com/office/drawing/2014/main" id="{6A771AA3-22A3-72BB-742E-3957D5C62E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1254068" y="3252712"/>
            <a:ext cx="3554916" cy="1740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5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לחומרה ווירטואליזציה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rPr>
              <a:t>מחשוב ענן</a:t>
            </a:r>
          </a:p>
          <a:p>
            <a:pPr marL="0" indent="0" algn="just" rtl="1">
              <a:lnSpc>
                <a:spcPct val="150000"/>
              </a:lnSpc>
              <a:buNone/>
            </a:pPr>
            <a:r>
              <a:rPr lang="en-US" sz="1200" b="1" dirty="0">
                <a:latin typeface="Calibri" panose="020F0502020204030204" pitchFamily="34" charset="0"/>
              </a:rPr>
              <a:t>Serverless</a:t>
            </a:r>
            <a:endParaRPr lang="he-IL" sz="1200" b="1" dirty="0">
              <a:latin typeface="Calibri" panose="020F0502020204030204" pitchFamily="34" charset="0"/>
            </a:endParaRPr>
          </a:p>
          <a:p>
            <a:pPr marL="0" indent="0" algn="r" rtl="1">
              <a:lnSpc>
                <a:spcPct val="150000"/>
              </a:lnSpc>
              <a:buNone/>
            </a:pPr>
            <a:r>
              <a:rPr lang="en-US" sz="1200" dirty="0">
                <a:latin typeface="Arial" panose="020B0604020202020204" pitchFamily="34" charset="0"/>
                <a:cs typeface="Arial" panose="020B0604020202020204" pitchFamily="34" charset="0"/>
              </a:rPr>
              <a:t>Serverless</a:t>
            </a:r>
            <a:r>
              <a:rPr lang="he-IL" sz="1200" dirty="0">
                <a:latin typeface="Calibri" panose="020F0502020204030204" pitchFamily="34" charset="0"/>
              </a:rPr>
              <a:t> הוא שירות ענן שבו הספק מקצה את המשאבים הנחוצים למשתמש בהתאם לצריכה בזמן אמת, כך שהוא אינו נדרש לשלם מראש עבור נפח או שרתים ייעודיים. שירות זה מהווה פריצת דרך טכנולוגית מרשימה ואנו צופים כי בעתיד הקרוב שוק זה יחווה נקודת מפנה משמעותית.</a:t>
            </a:r>
          </a:p>
          <a:p>
            <a:pPr marL="0" indent="0" algn="r" rtl="1">
              <a:lnSpc>
                <a:spcPct val="150000"/>
              </a:lnSpc>
              <a:buNone/>
            </a:pPr>
            <a:r>
              <a:rPr lang="en-US" sz="1200" dirty="0">
                <a:latin typeface="Arial" panose="020B0604020202020204" pitchFamily="34" charset="0"/>
                <a:cs typeface="Arial" panose="020B0604020202020204" pitchFamily="34" charset="0"/>
              </a:rPr>
              <a:t>Serverless</a:t>
            </a:r>
            <a:r>
              <a:rPr lang="he-IL" sz="1200" dirty="0">
                <a:latin typeface="Calibri" panose="020F0502020204030204" pitchFamily="34" charset="0"/>
              </a:rPr>
              <a:t> הוא השלב הבא בהתפתחות ה-"תשתית כשירות" (</a:t>
            </a:r>
            <a:r>
              <a:rPr lang="en-US" sz="1200" dirty="0">
                <a:latin typeface="Arial" panose="020B0604020202020204" pitchFamily="34" charset="0"/>
                <a:cs typeface="Arial" panose="020B0604020202020204" pitchFamily="34" charset="0"/>
              </a:rPr>
              <a:t>Infrastructure-as-a-Service </a:t>
            </a:r>
            <a:r>
              <a:rPr lang="he-IL" sz="1200" dirty="0">
                <a:latin typeface="Calibri" panose="020F0502020204030204" pitchFamily="34" charset="0"/>
              </a:rPr>
              <a:t>) בענן. טכנולוגיה זו הופכת את התשתית לשקופה מבחינת מפתחים, כך שסביבת הריצה והניהול שלה הופכים וירטואליים לחלוטין. ארכיטקטורת ה-</a:t>
            </a:r>
            <a:r>
              <a:rPr lang="en-US" sz="1200" dirty="0">
                <a:latin typeface="Arial" panose="020B0604020202020204" pitchFamily="34" charset="0"/>
                <a:cs typeface="Arial" panose="020B0604020202020204" pitchFamily="34" charset="0"/>
              </a:rPr>
              <a:t>Serverless</a:t>
            </a:r>
            <a:r>
              <a:rPr lang="he-IL" sz="1200" dirty="0">
                <a:latin typeface="Calibri" panose="020F0502020204030204" pitchFamily="34" charset="0"/>
              </a:rPr>
              <a:t>, אשר מכונה לעיתים "פונקציה כשירות" </a:t>
            </a:r>
            <a:r>
              <a:rPr lang="en-US" sz="1200" dirty="0">
                <a:latin typeface="Arial" panose="020B0604020202020204" pitchFamily="34" charset="0"/>
                <a:cs typeface="Arial" panose="020B0604020202020204" pitchFamily="34" charset="0"/>
              </a:rPr>
              <a:t>Function-as-a-Service</a:t>
            </a:r>
            <a:r>
              <a:rPr lang="en-US" sz="1200" dirty="0">
                <a:latin typeface="Calibri" panose="020F0502020204030204" pitchFamily="34" charset="0"/>
              </a:rPr>
              <a:t>)</a:t>
            </a:r>
            <a:r>
              <a:rPr lang="he-IL" sz="1200" dirty="0">
                <a:latin typeface="Calibri" panose="020F0502020204030204" pitchFamily="34" charset="0"/>
              </a:rPr>
              <a:t>) מאפשרת למפתחים לבצע פעולות מבלי לדאוג לשרתים, מכונות וירטואליות או משאבי מחשוב בסיסיים אחרים.</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4" name="Picture 2">
            <a:extLst>
              <a:ext uri="{FF2B5EF4-FFF2-40B4-BE49-F238E27FC236}">
                <a16:creationId xmlns:a16="http://schemas.microsoft.com/office/drawing/2014/main" id="{6A771AA3-22A3-72BB-742E-3957D5C62E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1254068" y="3252712"/>
            <a:ext cx="3554916" cy="1740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178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לחומרה ווירטואליזציה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מחשוב ענן</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 name="Picture 2" descr="serverless infographic">
            <a:extLst>
              <a:ext uri="{FF2B5EF4-FFF2-40B4-BE49-F238E27FC236}">
                <a16:creationId xmlns:a16="http://schemas.microsoft.com/office/drawing/2014/main" id="{8A6146AD-E7E5-A83B-F53D-D33E646E402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7361"/>
          <a:stretch/>
        </p:blipFill>
        <p:spPr bwMode="auto">
          <a:xfrm>
            <a:off x="2737644" y="1885525"/>
            <a:ext cx="6716712" cy="485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599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לחומרה ווירטואליזציה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מה היא וירטואליזציה?</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וירטואליזציה היא תוכנה המותקנת ראשונה על המחשב (לפני התקנת מערכת ההפעלה). תוכנה זו מספקת תווך או תשתית עליה ניתן להתקין כמה מערכות הפעלה שונות על מחשב אחד.</a:t>
            </a:r>
          </a:p>
          <a:p>
            <a:pPr algn="r" rtl="1">
              <a:lnSpc>
                <a:spcPct val="150000"/>
              </a:lnSpc>
            </a:pPr>
            <a:r>
              <a:rPr lang="he-IL" sz="1200" dirty="0">
                <a:latin typeface="Arial" panose="020B0604020202020204" pitchFamily="34" charset="0"/>
                <a:cs typeface="Arial" panose="020B0604020202020204" pitchFamily="34" charset="0"/>
              </a:rPr>
              <a:t>וירטואליזציה מאפשרת לראשונה להפריד בין פעילות המחשב לבין החומרה עליו היא מותקנת ומקטינה את הסיבוכיות של העברת הפעילות ממחשב למחשב לרמת הסיבוכיות של העתקת קובץ ממחשב אחד לשני דרך הרשת.</a:t>
            </a:r>
          </a:p>
          <a:p>
            <a:pPr algn="r" rtl="1">
              <a:lnSpc>
                <a:spcPct val="150000"/>
              </a:lnSpc>
            </a:pPr>
            <a:r>
              <a:rPr lang="he-IL" sz="1200" dirty="0">
                <a:latin typeface="Arial" panose="020B0604020202020204" pitchFamily="34" charset="0"/>
                <a:cs typeface="Arial" panose="020B0604020202020204" pitchFamily="34" charset="0"/>
              </a:rPr>
              <a:t>קיימות מערכות הוירטואליזציה שמיועדות לעבוד על מחשב בודד ובכך לאפשר העברת הפעילות של כמה מחשבים שונים למחשב אחד אך עיקר יתרונות הוירטואליזציה בארגון באות לידי ביטוי כאשר מתקינים מערכת וירטואליזציה על כמה שרתים יחד ובכך יוצרים פלטפורמה (תשתית) המאפשרת אחזקת מערכות מחשוב רבות ושונות תוך שיפור ניכר של רמת השרידות המושגת יחד עם ניצול יעיל ברבה של החומרה הקיימת בארגון.</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919069" y="3011235"/>
            <a:ext cx="4224913" cy="2223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861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לחומרה ווירטואליזציה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מה היא וירטואליזציה?</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ערכת הוירטואליזציה גם מאפשרת לנייד מערכת הפעלה מותקנת ופועלת ממחשב פיזי אחד לשני מבלי להפסיק את פעולתה ואת פעולת התוכנות הרצות עליה כך שהמשתמש אפילו לא חש שבפועל הוא עבר מעבודה על מחשב אחד לשני.</a:t>
            </a:r>
          </a:p>
          <a:p>
            <a:pPr algn="r" rtl="1">
              <a:lnSpc>
                <a:spcPct val="150000"/>
              </a:lnSpc>
            </a:pPr>
            <a:r>
              <a:rPr lang="he-IL" sz="1200" b="1" dirty="0">
                <a:latin typeface="Arial" panose="020B0604020202020204" pitchFamily="34" charset="0"/>
                <a:cs typeface="Arial" panose="020B0604020202020204" pitchFamily="34" charset="0"/>
              </a:rPr>
              <a:t>הסיבות העיקריות למעבר לוירטואליזציה בארגון:</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ניצול מיטבי של תשתיות - וירטואליזציה מאפשרת להשיג ניצול אופטימאלי של משאבי המערכת כגון </a:t>
            </a:r>
            <a:r>
              <a:rPr lang="en-US" sz="1200" dirty="0">
                <a:latin typeface="Arial" panose="020B0604020202020204" pitchFamily="34" charset="0"/>
                <a:cs typeface="Arial" panose="020B0604020202020204" pitchFamily="34" charset="0"/>
              </a:rPr>
              <a:t>CPU</a:t>
            </a:r>
            <a:r>
              <a:rPr lang="he-IL" sz="1200" dirty="0">
                <a:latin typeface="Arial" panose="020B0604020202020204" pitchFamily="34" charset="0"/>
                <a:cs typeface="Arial" panose="020B0604020202020204" pitchFamily="34" charset="0"/>
              </a:rPr>
              <a:t>, זיכרון, אחסון וכו' ע"י שיתוף של משאבים ושינוי התפיסה של "שרת לכל אפליקציה".</a:t>
            </a:r>
          </a:p>
          <a:p>
            <a:pPr marL="228600" indent="-228600" algn="r" rtl="1">
              <a:lnSpc>
                <a:spcPct val="150000"/>
              </a:lnSpc>
              <a:buFont typeface="+mj-lt"/>
              <a:buAutoNum type="arabicPeriod"/>
            </a:pPr>
            <a:r>
              <a:rPr lang="he-IL" sz="1200" dirty="0">
                <a:latin typeface="Arial" panose="020B0604020202020204" pitchFamily="34" charset="0"/>
                <a:cs typeface="Arial" panose="020B0604020202020204" pitchFamily="34" charset="0"/>
              </a:rPr>
              <a:t>חסכון בעלויות התשתית </a:t>
            </a:r>
            <a:r>
              <a:rPr lang="en-US" sz="1200"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 באמצעות וירטואליזציה ניתן להפחית את כמות השרתים בארגון ובכך להשיג חסכון גם ברכישת שרתים וגם בעלויות הנלוות כגון: חשמל, מיזוג, רשת, ארונות, שטח באולם המחשב.</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919069" y="3011235"/>
            <a:ext cx="4224913" cy="2223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1618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לחומרה ווירטואליזציה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מה היא וירטואליזציה?</a:t>
            </a:r>
            <a:endParaRPr lang="ru-RU" sz="1800" b="1" dirty="0">
              <a:solidFill>
                <a:srgbClr val="92D050"/>
              </a:solidFill>
              <a:latin typeface="Arial" panose="020B0604020202020204" pitchFamily="34" charset="0"/>
              <a:cs typeface="Arial" panose="020B0604020202020204" pitchFamily="34" charset="0"/>
            </a:endParaRPr>
          </a:p>
          <a:p>
            <a:pPr marL="228600" indent="-228600" algn="r" rtl="1">
              <a:lnSpc>
                <a:spcPct val="150000"/>
              </a:lnSpc>
              <a:buFont typeface="+mj-lt"/>
              <a:buAutoNum type="arabicPeriod" startAt="3"/>
            </a:pPr>
            <a:r>
              <a:rPr lang="he-IL" sz="1200" dirty="0">
                <a:latin typeface="Arial" panose="020B0604020202020204" pitchFamily="34" charset="0"/>
                <a:cs typeface="Arial" panose="020B0604020202020204" pitchFamily="34" charset="0"/>
              </a:rPr>
              <a:t>שיפור במתן שרות למשתמשים בארגון </a:t>
            </a:r>
            <a:r>
              <a:rPr lang="en-US" sz="1200"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 וירטואליזציה מציעה דרך חדשה לניהול תשתיות המחשוב בארגון בכך שהיא מאפשרת למנהלי מערכות מתן תגובות מהירות יותר למשתמשים ובמקביל להשקיע פחות זמן בפעולת חוזרות כגון: הפצה של תוכנות, קונפיגורציה, ניתור ותחזוקה.</a:t>
            </a:r>
          </a:p>
          <a:p>
            <a:pPr marL="228600" indent="-228600" algn="r" rtl="1">
              <a:lnSpc>
                <a:spcPct val="150000"/>
              </a:lnSpc>
              <a:buFont typeface="+mj-lt"/>
              <a:buAutoNum type="arabicPeriod" startAt="3"/>
            </a:pPr>
            <a:r>
              <a:rPr lang="he-IL" sz="1200" dirty="0">
                <a:latin typeface="Arial" panose="020B0604020202020204" pitchFamily="34" charset="0"/>
                <a:cs typeface="Arial" panose="020B0604020202020204" pitchFamily="34" charset="0"/>
              </a:rPr>
              <a:t>שרידות גבוהה יותר </a:t>
            </a:r>
            <a:r>
              <a:rPr lang="en-US" sz="1200"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 ביטול הצורך בעצירת עבודה לצורך ביצוע עבודות תחזוקת חומרה והתאוששות מהירה מהפסקות עבודה מתוכננות או עקב תקלה. השימוש בוירטואליזציה נותן יתרון עצום בכך שהיא מאפשרת להעביר סביבה וירטואלית שלמה לחומרה אחרת בלי הצורך להתקין הכול מחדש.</a:t>
            </a:r>
          </a:p>
          <a:p>
            <a:pPr marL="228600" indent="-228600" algn="r" rtl="1">
              <a:lnSpc>
                <a:spcPct val="150000"/>
              </a:lnSpc>
              <a:buFont typeface="+mj-lt"/>
              <a:buAutoNum type="arabicPeriod" startAt="3"/>
            </a:pPr>
            <a:r>
              <a:rPr lang="he-IL" sz="1200" dirty="0">
                <a:latin typeface="Arial" panose="020B0604020202020204" pitchFamily="34" charset="0"/>
                <a:cs typeface="Arial" panose="020B0604020202020204" pitchFamily="34" charset="0"/>
              </a:rPr>
              <a:t>יתרון בסביבת פיתוח </a:t>
            </a:r>
            <a:r>
              <a:rPr lang="en-US" sz="1200"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 בסביבות פיתוח מאפשרת מערכת ה-וירטואליזציה למפתחים לבדוק את המוצר על מערכות הפעלה רבות ושונות בלי להזדקק לסוללת מחשבים שעל כל אחד מהם מותקנת מערכת הפעלה ספציפית.</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919069" y="3011235"/>
            <a:ext cx="4224913" cy="2223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823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לחומרה ווירטואליזציה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Hypervisor</a:t>
            </a:r>
            <a:endParaRPr lang="he-IL"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ה-</a:t>
            </a:r>
            <a:r>
              <a:rPr lang="en-US" sz="1200" dirty="0">
                <a:latin typeface="Arial" panose="020B0604020202020204" pitchFamily="34" charset="0"/>
                <a:cs typeface="Arial" panose="020B0604020202020204" pitchFamily="34" charset="0"/>
              </a:rPr>
              <a:t>Hypervisor</a:t>
            </a:r>
            <a:r>
              <a:rPr lang="he-IL" sz="1200" dirty="0">
                <a:latin typeface="Arial" panose="020B0604020202020204" pitchFamily="34" charset="0"/>
                <a:cs typeface="Arial" panose="020B0604020202020204" pitchFamily="34" charset="0"/>
              </a:rPr>
              <a:t> מדברת ישירות עם מנהלי ההתקנים. מערכות ההפעלה המותקנות מעל ה-</a:t>
            </a:r>
            <a:r>
              <a:rPr lang="en-US" sz="1200" dirty="0">
                <a:latin typeface="Arial" panose="020B0604020202020204" pitchFamily="34" charset="0"/>
                <a:cs typeface="Arial" panose="020B0604020202020204" pitchFamily="34" charset="0"/>
              </a:rPr>
              <a:t>Hypervisor</a:t>
            </a:r>
            <a:r>
              <a:rPr lang="he-IL" sz="1200" dirty="0">
                <a:latin typeface="Arial" panose="020B0604020202020204" pitchFamily="34" charset="0"/>
                <a:cs typeface="Arial" panose="020B0604020202020204" pitchFamily="34" charset="0"/>
              </a:rPr>
              <a:t> חושבות שהן מדברות עם מנהל התקן מסוים.</a:t>
            </a:r>
          </a:p>
          <a:p>
            <a:pPr algn="r" rtl="1">
              <a:lnSpc>
                <a:spcPct val="150000"/>
              </a:lnSpc>
            </a:pPr>
            <a:r>
              <a:rPr lang="he-IL" sz="1200" dirty="0">
                <a:latin typeface="Arial" panose="020B0604020202020204" pitchFamily="34" charset="0"/>
                <a:cs typeface="Arial" panose="020B0604020202020204" pitchFamily="34" charset="0"/>
              </a:rPr>
              <a:t>למעשה הן מדברות עם מנהל התקן כללי שה-</a:t>
            </a:r>
            <a:r>
              <a:rPr lang="en-US" sz="1200" dirty="0">
                <a:latin typeface="Arial" panose="020B0604020202020204" pitchFamily="34" charset="0"/>
                <a:cs typeface="Arial" panose="020B0604020202020204" pitchFamily="34" charset="0"/>
              </a:rPr>
              <a:t>Hypervisor </a:t>
            </a:r>
            <a:r>
              <a:rPr lang="he-IL" sz="1200" dirty="0">
                <a:latin typeface="Arial" panose="020B0604020202020204" pitchFamily="34" charset="0"/>
                <a:cs typeface="Arial" panose="020B0604020202020204" pitchFamily="34" charset="0"/>
              </a:rPr>
              <a:t> חושפת מולן.</a:t>
            </a:r>
          </a:p>
          <a:p>
            <a:pPr algn="r" rtl="1">
              <a:lnSpc>
                <a:spcPct val="150000"/>
              </a:lnSpc>
            </a:pPr>
            <a:r>
              <a:rPr lang="he-IL" sz="1200" dirty="0">
                <a:latin typeface="Arial" panose="020B0604020202020204" pitchFamily="34" charset="0"/>
                <a:cs typeface="Arial" panose="020B0604020202020204" pitchFamily="34" charset="0"/>
              </a:rPr>
              <a:t>ה-</a:t>
            </a:r>
            <a:r>
              <a:rPr lang="en-US" sz="1200" dirty="0">
                <a:latin typeface="Arial" panose="020B0604020202020204" pitchFamily="34" charset="0"/>
                <a:cs typeface="Arial" panose="020B0604020202020204" pitchFamily="34" charset="0"/>
              </a:rPr>
              <a:t>Hypervisor</a:t>
            </a:r>
            <a:r>
              <a:rPr lang="he-IL" sz="1200" dirty="0">
                <a:latin typeface="Arial" panose="020B0604020202020204" pitchFamily="34" charset="0"/>
                <a:cs typeface="Arial" panose="020B0604020202020204" pitchFamily="34" charset="0"/>
              </a:rPr>
              <a:t> יודעת לחלק גם את יתר משאבי המחשב (מעבד מרכזי, זיכרון, משאבי רשת או שטחי אחסון) בין מערכות ההפעלה המותקנות מעליה.</a:t>
            </a:r>
          </a:p>
          <a:p>
            <a:pPr algn="r" rtl="1">
              <a:lnSpc>
                <a:spcPct val="150000"/>
              </a:lnSpc>
            </a:pPr>
            <a:r>
              <a:rPr lang="he-IL" sz="1200" dirty="0">
                <a:latin typeface="Arial" panose="020B0604020202020204" pitchFamily="34" charset="0"/>
                <a:cs typeface="Arial" panose="020B0604020202020204" pitchFamily="34" charset="0"/>
              </a:rPr>
              <a:t>בדומה למערכת ההפעלה, שעליה אפשר להתקין תוכנת רבות, כך </a:t>
            </a:r>
            <a:r>
              <a:rPr lang="en-US" sz="1200" dirty="0">
                <a:latin typeface="Arial" panose="020B0604020202020204" pitchFamily="34" charset="0"/>
                <a:cs typeface="Arial" panose="020B0604020202020204" pitchFamily="34" charset="0"/>
              </a:rPr>
              <a:t>Hypervisor</a:t>
            </a:r>
            <a:r>
              <a:rPr lang="he-IL" sz="1200" dirty="0">
                <a:latin typeface="Arial" panose="020B0604020202020204" pitchFamily="34" charset="0"/>
                <a:cs typeface="Arial" panose="020B0604020202020204" pitchFamily="34" charset="0"/>
              </a:rPr>
              <a:t> מאפשרת להתקין עליה מערכות הפעלה רבות.</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1220903" y="2385834"/>
            <a:ext cx="3621245" cy="3474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916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לחומרה ווירטואליזציה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אילו בעיות וירטואליזציה יכולה לפתור?</a:t>
            </a:r>
            <a:endParaRPr lang="ru-RU" sz="1800" b="1" dirty="0">
              <a:solidFill>
                <a:srgbClr val="92D050"/>
              </a:solidFill>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002678" y="2876880"/>
            <a:ext cx="8186643" cy="2754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9853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לחומרה ווירטואליזציה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rPr>
              <a:t>מחשוב ענן</a:t>
            </a:r>
          </a:p>
          <a:p>
            <a:pPr marL="0" indent="0" algn="r" rtl="1">
              <a:lnSpc>
                <a:spcPct val="150000"/>
              </a:lnSpc>
              <a:buNone/>
            </a:pPr>
            <a:r>
              <a:rPr lang="he-IL" sz="1200" dirty="0">
                <a:latin typeface="Calibri" panose="020F0502020204030204" pitchFamily="34" charset="0"/>
              </a:rPr>
              <a:t>את סוגי מחשוב הענן השונים ניתן לחלק לפי סוג השירות המוצע:</a:t>
            </a:r>
          </a:p>
          <a:p>
            <a:pPr marL="358775" indent="-358775" algn="r" rtl="1">
              <a:lnSpc>
                <a:spcPct val="150000"/>
              </a:lnSpc>
              <a:buFont typeface="Wingdings" panose="05000000000000000000" pitchFamily="2" charset="2"/>
              <a:buChar char="v"/>
            </a:pPr>
            <a:r>
              <a:rPr lang="he-IL" sz="1200" b="1" dirty="0">
                <a:latin typeface="Calibri" panose="020F0502020204030204" pitchFamily="34" charset="0"/>
              </a:rPr>
              <a:t>תשתיות כשירות </a:t>
            </a:r>
            <a:r>
              <a:rPr lang="en-US" sz="1200" b="1" dirty="0">
                <a:latin typeface="Arial" panose="020B0604020202020204" pitchFamily="34" charset="0"/>
                <a:cs typeface="Arial" panose="020B0604020202020204" pitchFamily="34" charset="0"/>
              </a:rPr>
              <a:t>IaaS- Infrastructure as a Service</a:t>
            </a:r>
            <a:r>
              <a:rPr lang="en-US" sz="1200" b="1" dirty="0">
                <a:latin typeface="Calibri" panose="020F0502020204030204" pitchFamily="34" charset="0"/>
              </a:rPr>
              <a:t>)</a:t>
            </a:r>
            <a:r>
              <a:rPr lang="he-IL" sz="1200" b="1" dirty="0">
                <a:latin typeface="Calibri" panose="020F0502020204030204" pitchFamily="34" charset="0"/>
              </a:rPr>
              <a:t>)</a:t>
            </a:r>
            <a:r>
              <a:rPr lang="he-IL" sz="1200" dirty="0">
                <a:latin typeface="Calibri" panose="020F0502020204030204" pitchFamily="34" charset="0"/>
              </a:rPr>
              <a:t> - השירות מספק למשתמשים בו משאבי מחשוב (למשל, נפח אחסון לצורך אחסון וגיבוי קבצים).</a:t>
            </a:r>
          </a:p>
          <a:p>
            <a:pPr marL="358775" indent="-358775" algn="r" rtl="1">
              <a:lnSpc>
                <a:spcPct val="150000"/>
              </a:lnSpc>
              <a:buFont typeface="Wingdings" panose="05000000000000000000" pitchFamily="2" charset="2"/>
              <a:buChar char="v"/>
            </a:pPr>
            <a:r>
              <a:rPr lang="he-IL" sz="1200" b="1" dirty="0">
                <a:latin typeface="Calibri" panose="020F0502020204030204" pitchFamily="34" charset="0"/>
              </a:rPr>
              <a:t>אחסון כשירות </a:t>
            </a:r>
            <a:r>
              <a:rPr lang="en-US" sz="1200" b="1" dirty="0">
                <a:latin typeface="Arial" panose="020B0604020202020204" pitchFamily="34" charset="0"/>
                <a:cs typeface="Arial" panose="020B0604020202020204" pitchFamily="34" charset="0"/>
              </a:rPr>
              <a:t>STaaS- Storage as a Service</a:t>
            </a:r>
            <a:r>
              <a:rPr lang="en-US" sz="1200" b="1" dirty="0">
                <a:latin typeface="Calibri" panose="020F0502020204030204" pitchFamily="34" charset="0"/>
              </a:rPr>
              <a:t>)</a:t>
            </a:r>
            <a:r>
              <a:rPr lang="he-IL" sz="1200" b="1" dirty="0">
                <a:latin typeface="Calibri" panose="020F0502020204030204" pitchFamily="34" charset="0"/>
              </a:rPr>
              <a:t>)</a:t>
            </a:r>
            <a:r>
              <a:rPr lang="he-IL" sz="1200" dirty="0">
                <a:latin typeface="Calibri" panose="020F0502020204030204" pitchFamily="34" charset="0"/>
              </a:rPr>
              <a:t> - השירות מספק למשתמשים פתרונות אחסון לכל סוגי הנתונים.</a:t>
            </a:r>
          </a:p>
          <a:p>
            <a:pPr marL="358775" indent="-358775" algn="r" rtl="1">
              <a:lnSpc>
                <a:spcPct val="150000"/>
              </a:lnSpc>
              <a:buFont typeface="Wingdings" panose="05000000000000000000" pitchFamily="2" charset="2"/>
              <a:buChar char="v"/>
            </a:pPr>
            <a:r>
              <a:rPr lang="he-IL" sz="1200" b="1" dirty="0">
                <a:latin typeface="Calibri" panose="020F0502020204030204" pitchFamily="34" charset="0"/>
              </a:rPr>
              <a:t>פלטפורמה כשירות </a:t>
            </a:r>
            <a:r>
              <a:rPr lang="en-US" sz="1200" b="1" dirty="0">
                <a:latin typeface="Arial" panose="020B0604020202020204" pitchFamily="34" charset="0"/>
                <a:cs typeface="Arial" panose="020B0604020202020204" pitchFamily="34" charset="0"/>
              </a:rPr>
              <a:t>PaaS-Platform as a Service)</a:t>
            </a:r>
            <a:r>
              <a:rPr lang="he-IL" sz="1200" b="1" dirty="0">
                <a:latin typeface="Calibri" panose="020F0502020204030204" pitchFamily="34" charset="0"/>
              </a:rPr>
              <a:t>)</a:t>
            </a:r>
            <a:r>
              <a:rPr lang="he-IL" sz="1200" dirty="0">
                <a:latin typeface="Calibri" panose="020F0502020204030204" pitchFamily="34" charset="0"/>
              </a:rPr>
              <a:t> - השירות מספק למשתמשים בו פלטפורמה המיועדת לפיתוח או להרצת אפליקציות. בפלטפורמה זו הוא יכול להשתמש על מנת לפתח מערכות לשימוש פנימי בארגון או כאלה המיועדות להפעלה בסביבת ענן מחשוב.</a:t>
            </a:r>
            <a:endParaRPr lang="en-US" sz="1200" dirty="0">
              <a:latin typeface="Calibri" panose="020F0502020204030204" pitchFamily="34" charset="0"/>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 name="Picture 2" descr="Cloud services delivery models. Which can help your business?">
            <a:extLst>
              <a:ext uri="{FF2B5EF4-FFF2-40B4-BE49-F238E27FC236}">
                <a16:creationId xmlns:a16="http://schemas.microsoft.com/office/drawing/2014/main" id="{9C76E168-92B6-BB84-CCE7-8CD56370E6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810" y="2465024"/>
            <a:ext cx="5208044" cy="3316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897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לחומרה ווירטואליזציה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rPr>
              <a:t>מחשוב ענן</a:t>
            </a:r>
          </a:p>
          <a:p>
            <a:pPr marL="358775" indent="-358775" algn="r" rtl="1">
              <a:lnSpc>
                <a:spcPct val="150000"/>
              </a:lnSpc>
              <a:buFont typeface="Wingdings" panose="05000000000000000000" pitchFamily="2" charset="2"/>
              <a:buChar char="v"/>
            </a:pPr>
            <a:r>
              <a:rPr lang="he-IL" sz="1200" b="1" dirty="0">
                <a:latin typeface="Calibri" panose="020F0502020204030204" pitchFamily="34" charset="0"/>
              </a:rPr>
              <a:t>שולחן עבודה כשירות </a:t>
            </a:r>
            <a:r>
              <a:rPr lang="en-US" sz="1200" b="1" dirty="0">
                <a:latin typeface="Arial" panose="020B0604020202020204" pitchFamily="34" charset="0"/>
                <a:cs typeface="Arial" panose="020B0604020202020204" pitchFamily="34" charset="0"/>
              </a:rPr>
              <a:t>DaaS – Desktop as a Service</a:t>
            </a:r>
            <a:r>
              <a:rPr lang="en-US" sz="1200" b="1" dirty="0">
                <a:latin typeface="Calibri" panose="020F0502020204030204" pitchFamily="34" charset="0"/>
              </a:rPr>
              <a:t>)</a:t>
            </a:r>
            <a:r>
              <a:rPr lang="he-IL" sz="1200" b="1" dirty="0">
                <a:latin typeface="Calibri" panose="020F0502020204030204" pitchFamily="34" charset="0"/>
              </a:rPr>
              <a:t>)</a:t>
            </a:r>
            <a:r>
              <a:rPr lang="he-IL" sz="1200" dirty="0">
                <a:latin typeface="Calibri" panose="020F0502020204030204" pitchFamily="34" charset="0"/>
              </a:rPr>
              <a:t> - השירות מספק את כל מה שנדרש למשתמשים והארגון בגישה מרוחקת, ממש כאילו היה מותקן על שרתי הארגון ועל תחנות הקצה. השירות יעיל במיוחד עבור ארגונים בהם רבים מהמשתמשים עובדים מבתיהם או מהשטח ולא ממחשב נייח קבוע הממוקם במשרדי הארגון.</a:t>
            </a:r>
          </a:p>
          <a:p>
            <a:pPr marL="358775" indent="-358775" algn="r" rtl="1">
              <a:lnSpc>
                <a:spcPct val="150000"/>
              </a:lnSpc>
              <a:buFont typeface="Wingdings" panose="05000000000000000000" pitchFamily="2" charset="2"/>
              <a:buChar char="v"/>
            </a:pPr>
            <a:r>
              <a:rPr lang="he-IL" sz="1200" b="1" dirty="0">
                <a:latin typeface="Calibri" panose="020F0502020204030204" pitchFamily="34" charset="0"/>
              </a:rPr>
              <a:t>פונקציה כשירות </a:t>
            </a:r>
            <a:r>
              <a:rPr lang="en-US" sz="1200" b="1" dirty="0">
                <a:latin typeface="Arial" panose="020B0604020202020204" pitchFamily="34" charset="0"/>
                <a:cs typeface="Arial" panose="020B0604020202020204" pitchFamily="34" charset="0"/>
              </a:rPr>
              <a:t>FaaS- Function as a Service)</a:t>
            </a:r>
            <a:r>
              <a:rPr lang="he-IL" sz="1200" b="1" dirty="0">
                <a:latin typeface="Calibri" panose="020F0502020204030204" pitchFamily="34" charset="0"/>
              </a:rPr>
              <a:t>)</a:t>
            </a:r>
            <a:r>
              <a:rPr lang="he-IL" sz="1200" dirty="0">
                <a:latin typeface="Calibri" panose="020F0502020204030204" pitchFamily="34" charset="0"/>
              </a:rPr>
              <a:t> - השירות מאפשר למפתחים לבצע פעולות מבלי לדאוג לשרתים, מכונות וירטואליות או משאבי מחשוב בסיסיים אחרים. המפתח יכול להעלות קוד לענן, ולהריץ אותו מיידית באמצעות כתובת </a:t>
            </a:r>
            <a:r>
              <a:rPr lang="en-US" sz="1200" dirty="0">
                <a:latin typeface="Calibri" panose="020F0502020204030204" pitchFamily="34" charset="0"/>
              </a:rPr>
              <a:t>HTTP</a:t>
            </a:r>
            <a:r>
              <a:rPr lang="he-IL" sz="1200" dirty="0">
                <a:latin typeface="Calibri" panose="020F0502020204030204" pitchFamily="34" charset="0"/>
              </a:rPr>
              <a:t>.</a:t>
            </a:r>
          </a:p>
          <a:p>
            <a:pPr marL="358775" indent="-358775" algn="r" rtl="1">
              <a:lnSpc>
                <a:spcPct val="150000"/>
              </a:lnSpc>
              <a:buFont typeface="Wingdings" panose="05000000000000000000" pitchFamily="2" charset="2"/>
              <a:buChar char="v"/>
            </a:pPr>
            <a:r>
              <a:rPr lang="he-IL" sz="1200" b="1" dirty="0">
                <a:latin typeface="Calibri" panose="020F0502020204030204" pitchFamily="34" charset="0"/>
              </a:rPr>
              <a:t>תוכנה כשירות </a:t>
            </a:r>
            <a:r>
              <a:rPr lang="en-US" sz="1200" b="1" dirty="0">
                <a:latin typeface="Arial" panose="020B0604020202020204" pitchFamily="34" charset="0"/>
                <a:cs typeface="Arial" panose="020B0604020202020204" pitchFamily="34" charset="0"/>
              </a:rPr>
              <a:t>SaaS- Software as a Service)</a:t>
            </a:r>
            <a:r>
              <a:rPr lang="he-IL" sz="1200" b="1" dirty="0">
                <a:latin typeface="Calibri" panose="020F0502020204030204" pitchFamily="34" charset="0"/>
              </a:rPr>
              <a:t>)</a:t>
            </a:r>
            <a:r>
              <a:rPr lang="he-IL" sz="1200" dirty="0">
                <a:latin typeface="Calibri" panose="020F0502020204030204" pitchFamily="34" charset="0"/>
              </a:rPr>
              <a:t> - השירות מספק למשתמשים בו שירותי שימוש בתוכנה, עדכונים ותחזוקה שוטפת. השירות מעמיד לרשות המשתמש את תשתית החומרה, הפלטפורמה וגם שירותים אפליקטיביים. שירות זה נפוץ במיוחד בתחום מערכות ה-</a:t>
            </a:r>
            <a:r>
              <a:rPr lang="en-US" sz="1200" dirty="0">
                <a:latin typeface="Calibri" panose="020F0502020204030204" pitchFamily="34" charset="0"/>
              </a:rPr>
              <a:t>CRM</a:t>
            </a:r>
            <a:r>
              <a:rPr lang="he-IL" sz="1200" dirty="0">
                <a:latin typeface="Calibri" panose="020F0502020204030204" pitchFamily="34" charset="0"/>
              </a:rPr>
              <a:t> לארגונים.</a:t>
            </a:r>
            <a:endParaRPr lang="en-US" sz="1200" dirty="0">
              <a:latin typeface="Calibri" panose="020F0502020204030204" pitchFamily="34" charset="0"/>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 name="Picture 2" descr="Cloud services delivery models. Which can help your business?">
            <a:extLst>
              <a:ext uri="{FF2B5EF4-FFF2-40B4-BE49-F238E27FC236}">
                <a16:creationId xmlns:a16="http://schemas.microsoft.com/office/drawing/2014/main" id="{9C76E168-92B6-BB84-CCE7-8CD56370E6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810" y="2465024"/>
            <a:ext cx="5208044" cy="3316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3385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 לחומרה ווירטואליזציה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מחשוב ענן</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4" name="Picture 4" descr="Pizza as a Service 2.0. Recently I was trying to describe the… | by Paul  Kerrison | Dunelm Technology">
            <a:extLst>
              <a:ext uri="{FF2B5EF4-FFF2-40B4-BE49-F238E27FC236}">
                <a16:creationId xmlns:a16="http://schemas.microsoft.com/office/drawing/2014/main" id="{055C197B-04FD-5ED1-0137-81D03BEC61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4488" y="1763190"/>
            <a:ext cx="8963024" cy="4943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2341058"/>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4569</TotalTime>
  <Words>1018</Words>
  <Application>Microsoft Office PowerPoint</Application>
  <PresentationFormat>Widescreen</PresentationFormat>
  <Paragraphs>54</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Calibri Light</vt:lpstr>
      <vt:lpstr>Sagona ExtraLight</vt:lpstr>
      <vt:lpstr>Speak Pro</vt:lpstr>
      <vt:lpstr>Wingdings</vt:lpstr>
      <vt:lpstr>Office Theme</vt:lpstr>
      <vt:lpstr>QA בודק תוכנה</vt:lpstr>
      <vt:lpstr>מבוא לחומרה ווירטואליזציה</vt:lpstr>
      <vt:lpstr>מבוא לחומרה ווירטואליזציה</vt:lpstr>
      <vt:lpstr>מבוא לחומרה ווירטואליזציה</vt:lpstr>
      <vt:lpstr>מבוא לחומרה ווירטואליזציה</vt:lpstr>
      <vt:lpstr>מבוא לחומרה ווירטואליזציה</vt:lpstr>
      <vt:lpstr>מבוא לחומרה ווירטואליזציה</vt:lpstr>
      <vt:lpstr>מבוא לחומרה ווירטואליזציה</vt:lpstr>
      <vt:lpstr>מבוא לחומרה ווירטואליזציה</vt:lpstr>
      <vt:lpstr>מבוא לחומרה ווירטואליזציה</vt:lpstr>
      <vt:lpstr>מבוא לחומרה ווירטואליזציה</vt:lpstr>
      <vt:lpstr>מבוא לחומרה ווירטואליזציה</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29</cp:revision>
  <dcterms:created xsi:type="dcterms:W3CDTF">2022-03-07T11:44:47Z</dcterms:created>
  <dcterms:modified xsi:type="dcterms:W3CDTF">2023-05-14T13:08:50Z</dcterms:modified>
</cp:coreProperties>
</file>